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62" r:id="rId5"/>
    <p:sldId id="264" r:id="rId6"/>
    <p:sldId id="266" r:id="rId7"/>
    <p:sldId id="267" r:id="rId8"/>
    <p:sldId id="268" r:id="rId9"/>
    <p:sldId id="269" r:id="rId10"/>
    <p:sldId id="270" r:id="rId11"/>
    <p:sldId id="272" r:id="rId12"/>
    <p:sldId id="275" r:id="rId13"/>
    <p:sldId id="278" r:id="rId14"/>
    <p:sldId id="279" r:id="rId15"/>
    <p:sldId id="280" r:id="rId16"/>
    <p:sldId id="281" r:id="rId17"/>
    <p:sldId id="285" r:id="rId18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>
        <p:scale>
          <a:sx n="73" d="100"/>
          <a:sy n="73" d="100"/>
        </p:scale>
        <p:origin x="-504" y="-4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1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489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-3175"/>
            <a:ext cx="12204700" cy="686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063751" y="1125538"/>
            <a:ext cx="9211733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63751" y="2351088"/>
            <a:ext cx="9218083" cy="1752600"/>
          </a:xfrm>
        </p:spPr>
        <p:txBody>
          <a:bodyPr/>
          <a:lstStyle>
            <a:lvl1pPr marL="0" indent="0" algn="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39722A4-B7DD-4972-B8CF-0A4F6863DCFD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39722A4-B7DD-4972-B8CF-0A4F6863DCFD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8351" cy="686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  <a:t>2/27/2024</a:t>
            </a:fld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altLang="en-US" sz="4445" b="1"/>
              <a:t>Взаимодействие с родителями в вопросе профилактики правонарушений и беспризорности среди подростков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Практическая работа с родителями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sz="2800"/>
              <a:t>Что можно улучшить в отношениях</a:t>
            </a:r>
            <a:r>
              <a:rPr lang="en-US" altLang="en-US" sz="2800"/>
              <a:t>?</a:t>
            </a:r>
            <a:endParaRPr lang="ru-RU" altLang="en-US" sz="2800"/>
          </a:p>
          <a:p>
            <a:r>
              <a:rPr lang="ru-RU" altLang="en-US" sz="2800"/>
              <a:t>1.Вернуть авторитет родителя</a:t>
            </a:r>
          </a:p>
          <a:p>
            <a:r>
              <a:rPr lang="ru-RU" altLang="en-US" sz="2800"/>
              <a:t>2.Помочь ребенку сфорировать ответственное</a:t>
            </a:r>
          </a:p>
          <a:p>
            <a:r>
              <a:rPr lang="ru-RU" altLang="en-US" sz="2800"/>
              <a:t> мышление.</a:t>
            </a:r>
          </a:p>
          <a:p>
            <a:r>
              <a:rPr lang="ru-RU" altLang="en-US" sz="2800"/>
              <a:t>3.Не терять контакт с ребенком в любой </a:t>
            </a:r>
          </a:p>
          <a:p>
            <a:r>
              <a:rPr lang="ru-RU" altLang="en-US" sz="2800"/>
              <a:t>ситуации.</a:t>
            </a:r>
          </a:p>
          <a:p>
            <a:endParaRPr lang="ru-RU" altLang="en-US" sz="2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>
                <a:sym typeface="+mn-ea"/>
              </a:rPr>
              <a:t>Тест Пирамида Маслоу</a:t>
            </a:r>
            <a:r>
              <a:rPr lang="ru-RU" altLang="en-US"/>
              <a:t/>
            </a:r>
            <a:br>
              <a:rPr lang="ru-RU" altLang="en-US"/>
            </a:br>
            <a:endParaRPr lang="ru-RU" altLang="en-US"/>
          </a:p>
        </p:txBody>
      </p:sp>
      <p:pic>
        <p:nvPicPr>
          <p:cNvPr id="4" name="Замещающее содержимое 3" descr="Maslowsneeds_ru.sv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71595" y="1862455"/>
            <a:ext cx="4067175" cy="427672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жизненно важные потребности </a:t>
            </a:r>
          </a:p>
        </p:txBody>
      </p:sp>
      <p:graphicFrame>
        <p:nvGraphicFramePr>
          <p:cNvPr id="4" name="Замещающее содержимое 3"/>
          <p:cNvGraphicFramePr>
            <a:graphicFrameLocks noGrp="1"/>
          </p:cNvGraphicFramePr>
          <p:nvPr>
            <p:ph idx="1"/>
          </p:nvPr>
        </p:nvGraphicFramePr>
        <p:xfrm>
          <a:off x="647700" y="1825625"/>
          <a:ext cx="10515600" cy="440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0"/>
                <a:gridCol w="3505200"/>
              </a:tblGrid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потребность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характеристика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действия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5.Самоактуализация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Развивать свой потенциал(потребность в личностном росте, самовыражении)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4.Уважение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Признание, одобрение,достижение успеха.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3.Потребность в любви и принадлежности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Быть принятым,любить и быть любимым.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2.Безопасность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Чувствовать себя защищенным, избавиться от страха и неудач.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1.Физиологические потребности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Голод, жажда,воздух,комфорт.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Определим стиль воспитания</a:t>
            </a:r>
          </a:p>
        </p:txBody>
      </p:sp>
      <p:graphicFrame>
        <p:nvGraphicFramePr>
          <p:cNvPr id="4" name="Замещающее содержимое 3"/>
          <p:cNvGraphicFramePr>
            <a:graphicFrameLocks noGrp="1"/>
          </p:cNvGraphicFramePr>
          <p:nvPr>
            <p:ph idx="1"/>
          </p:nvPr>
        </p:nvGraphicFramePr>
        <p:xfrm>
          <a:off x="647700" y="1825625"/>
          <a:ext cx="105156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/>
                <a:gridCol w="3505200"/>
                <a:gridCol w="3505200"/>
              </a:tblGrid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стиль воспитания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методы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последствия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1. Авторитарный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принуждение,угроза,критика,игнорирование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сложно иметь свое мнение</a:t>
                      </a:r>
                    </a:p>
                    <a:p>
                      <a:pPr>
                        <a:buNone/>
                      </a:pPr>
                      <a:r>
                        <a:rPr lang="ru-RU" altLang="en-US"/>
                        <a:t>потеря индивидуальности</a:t>
                      </a:r>
                    </a:p>
                    <a:p>
                      <a:pPr>
                        <a:buNone/>
                      </a:pPr>
                      <a:r>
                        <a:rPr lang="ru-RU" altLang="en-US"/>
                        <a:t>низкая самооценка</a:t>
                      </a:r>
                    </a:p>
                    <a:p>
                      <a:pPr>
                        <a:buNone/>
                      </a:pPr>
                      <a:r>
                        <a:rPr lang="ru-RU" altLang="en-US"/>
                        <a:t>позиция жертвы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2.Либеральный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Самостоятельность,отсутствие конструктивной помощи, доверие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много плюсов,но и минусов достаточно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3.Демократический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Уважение,наличие правил,баланс наказаний и поощрений, личный пример-основа воспитания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считается самым благоприятным для ребенка . Дети вырастают независимыми,ответственными и успешными.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>
                <a:sym typeface="+mn-ea"/>
              </a:rPr>
              <a:t>Авторитарный стль</a:t>
            </a:r>
            <a:r>
              <a:rPr lang="ru-RU" altLang="en-US"/>
              <a:t/>
            </a:r>
            <a:br>
              <a:rPr lang="ru-RU" altLang="en-US"/>
            </a:br>
            <a:endParaRPr lang="ru-RU" altLang="en-US"/>
          </a:p>
        </p:txBody>
      </p:sp>
      <p:pic>
        <p:nvPicPr>
          <p:cNvPr id="4" name="Замещающее содержимое 3" descr="Ав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7365" y="2096135"/>
            <a:ext cx="5715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>
                <a:sym typeface="+mn-ea"/>
              </a:rPr>
              <a:t>Либеральный стиль</a:t>
            </a:r>
            <a:endParaRPr lang="ru-RU" altLang="en-US"/>
          </a:p>
        </p:txBody>
      </p:sp>
      <p:pic>
        <p:nvPicPr>
          <p:cNvPr id="4" name="Замещающее содержимое 3" descr="Либеральный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7365" y="2096135"/>
            <a:ext cx="5715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>
                <a:sym typeface="+mn-ea"/>
              </a:rPr>
              <a:t>Демократический стиль</a:t>
            </a:r>
            <a:r>
              <a:rPr lang="ru-RU" altLang="en-US"/>
              <a:t/>
            </a:r>
            <a:br>
              <a:rPr lang="ru-RU" altLang="en-US"/>
            </a:br>
            <a:endParaRPr lang="ru-RU" altLang="en-US"/>
          </a:p>
        </p:txBody>
      </p:sp>
      <p:pic>
        <p:nvPicPr>
          <p:cNvPr id="4" name="Замещающее содержимое 3" descr="демократический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7365" y="2096135"/>
            <a:ext cx="5715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Презентацию подготовила и првела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/>
              <a:t>педагог-психолог МБОУ СОШ №7 им. Ю.А. Гагарина</a:t>
            </a:r>
          </a:p>
          <a:p>
            <a:endParaRPr lang="ru-RU" altLang="en-US"/>
          </a:p>
          <a:p>
            <a:r>
              <a:rPr lang="ru-RU" altLang="en-US"/>
              <a:t>Гарилова Наталья Спиридоновна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Цели профилактической работы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/>
              <a:t>-защита жизни и здоровья детей</a:t>
            </a:r>
          </a:p>
          <a:p>
            <a:r>
              <a:rPr lang="ru-RU" altLang="en-US"/>
              <a:t>-профилактика безнадзорности</a:t>
            </a:r>
          </a:p>
          <a:p>
            <a:r>
              <a:rPr lang="ru-RU" altLang="en-US"/>
              <a:t>-привитие навыков здорового образа жизни</a:t>
            </a:r>
          </a:p>
          <a:p>
            <a:r>
              <a:rPr lang="ru-RU" altLang="en-US"/>
              <a:t>-пропаганда культурно-семейных ценностей</a:t>
            </a:r>
          </a:p>
          <a:p>
            <a:r>
              <a:rPr lang="ru-RU" altLang="en-US"/>
              <a:t>-оказание психологической помощи семье в целом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Задачи профилактической работы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altLang="en-US"/>
              <a:t>-Предупреждение безнадзорности и правонарушений.</a:t>
            </a:r>
          </a:p>
          <a:p>
            <a:r>
              <a:rPr lang="ru-RU" altLang="en-US"/>
              <a:t>-Выявление и устранение причин и условий способствующих этому.</a:t>
            </a:r>
          </a:p>
          <a:p>
            <a:r>
              <a:rPr lang="ru-RU" altLang="en-US"/>
              <a:t>-Создание эффективной системы психологической помощи.</a:t>
            </a:r>
          </a:p>
          <a:p>
            <a:r>
              <a:rPr lang="ru-RU" altLang="en-US"/>
              <a:t>-Восстановление детско-родительских отношений.</a:t>
            </a:r>
          </a:p>
          <a:p>
            <a:r>
              <a:rPr lang="ru-RU" altLang="en-US"/>
              <a:t>-Повышение правовой культуры и психологической компетенции родителей .</a:t>
            </a:r>
          </a:p>
          <a:p>
            <a:r>
              <a:rPr lang="ru-RU" altLang="en-US"/>
              <a:t>-Проведение мероприятий по оказанию комплексной психолого-педагогической помощи семье.</a:t>
            </a:r>
          </a:p>
          <a:p>
            <a:r>
              <a:rPr lang="ru-RU" altLang="en-US"/>
              <a:t>-Обеспечениезащиты прав и законных интересов несовершеннолетних.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altLang="en-US" sz="4400" b="1">
                <a:latin typeface="+mj-lt"/>
                <a:cs typeface="+mj-lt"/>
              </a:rPr>
              <a:t>Принципы деятельности по профилактике безнадзорности и правонаоушений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/>
            <a:r>
              <a:rPr lang="ru-RU" altLang="en-US" sz="2700">
                <a:cs typeface="Calibri Light" panose="020F0302020204030204" pitchFamily="34" charset="0"/>
              </a:rPr>
              <a:t>-Законность</a:t>
            </a:r>
          </a:p>
          <a:p>
            <a:pPr algn="l"/>
            <a:r>
              <a:rPr lang="ru-RU" altLang="en-US" sz="2700">
                <a:cs typeface="Calibri Light" panose="020F0302020204030204" pitchFamily="34" charset="0"/>
              </a:rPr>
              <a:t>-Демакратизм</a:t>
            </a:r>
          </a:p>
          <a:p>
            <a:pPr algn="l"/>
            <a:r>
              <a:rPr lang="ru-RU" altLang="en-US" sz="2700">
                <a:cs typeface="Calibri Light" panose="020F0302020204030204" pitchFamily="34" charset="0"/>
              </a:rPr>
              <a:t>-Гуманное обращение с несовершеннолетними</a:t>
            </a:r>
          </a:p>
          <a:p>
            <a:pPr algn="l"/>
            <a:r>
              <a:rPr lang="ru-RU" altLang="en-US" sz="2700">
                <a:cs typeface="Calibri Light" panose="020F0302020204030204" pitchFamily="34" charset="0"/>
              </a:rPr>
              <a:t>-Поддержка семьи и взаимодействие с ней.</a:t>
            </a:r>
          </a:p>
          <a:p>
            <a:pPr algn="l"/>
            <a:r>
              <a:rPr lang="ru-RU" altLang="en-US" sz="2700">
                <a:cs typeface="Calibri Light" panose="020F0302020204030204" pitchFamily="34" charset="0"/>
              </a:rPr>
              <a:t>-Индивидуальный подход к несовершеннолетним с соблюдением конфеденциальности полученной информации</a:t>
            </a:r>
          </a:p>
          <a:p>
            <a:pPr algn="l"/>
            <a:r>
              <a:rPr lang="ru-RU" altLang="en-US" sz="2700">
                <a:cs typeface="Calibri Light" panose="020F0302020204030204" pitchFamily="34" charset="0"/>
              </a:rPr>
              <a:t>-обеспечение ответственности должностных лиц и граждан за нарушение прав и законных интересов несовершеннолетних.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en-US"/>
              <a:t>Законы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/>
              <a:t>Федеральный закон от 24 июня 1999г. №120 -ФЗ</a:t>
            </a:r>
          </a:p>
          <a:p>
            <a:r>
              <a:rPr lang="ru-RU" altLang="en-US"/>
              <a:t>«Об основах системы профилактики безнадзорности</a:t>
            </a:r>
          </a:p>
          <a:p>
            <a:r>
              <a:rPr lang="ru-RU" altLang="en-US"/>
              <a:t>и прпвонарушений несовершеннолетних»</a:t>
            </a:r>
          </a:p>
          <a:p>
            <a:r>
              <a:rPr lang="ru-RU" altLang="en-US"/>
              <a:t>статья 3.Законодательство РФ о профилактике безнадзорности и правонарушений несовершеннолетних»</a:t>
            </a:r>
          </a:p>
          <a:p>
            <a:r>
              <a:rPr lang="ru-RU" altLang="en-US"/>
              <a:t>Закон Краснодарского края о мерах по профилактике безнадзорности и правонарушений несовершеннолетних в Краснодарском крае№1539-КЗ от 21 июля 2008 года.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Памятка для родителей и детей</a:t>
            </a:r>
          </a:p>
        </p:txBody>
      </p:sp>
      <p:pic>
        <p:nvPicPr>
          <p:cNvPr id="4" name="Замещающее содержимое 3" descr="картинка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7700" y="2277745"/>
            <a:ext cx="10515600" cy="344678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Раздаточный материал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0000"/>
          </a:bodyPr>
          <a:lstStyle/>
          <a:p>
            <a:pPr marL="0" indent="0" algn="ctr">
              <a:buNone/>
            </a:pPr>
            <a:r>
              <a:rPr lang="ru-RU" altLang="en-US" b="1"/>
              <a:t>ПАМЯТКА</a:t>
            </a:r>
          </a:p>
          <a:p>
            <a:pPr marL="0" indent="0" algn="ctr">
              <a:buNone/>
            </a:pPr>
            <a:r>
              <a:rPr lang="ru-RU" altLang="en-US" b="1"/>
              <a:t>для родителей и учащихся</a:t>
            </a:r>
          </a:p>
          <a:p>
            <a:pPr marL="0" indent="0">
              <a:buNone/>
            </a:pPr>
            <a:r>
              <a:rPr lang="ru-RU" altLang="en-US"/>
              <a:t>«О мерах по профилактике безнадзорности и правонарушений несовершеннолетних в Краснодарском крае»</a:t>
            </a:r>
          </a:p>
          <a:p>
            <a:endParaRPr lang="ru-RU" altLang="en-US"/>
          </a:p>
          <a:p>
            <a:pPr marL="0" indent="0" algn="ctr">
              <a:buNone/>
            </a:pPr>
            <a:r>
              <a:rPr lang="ru-RU" altLang="en-US"/>
              <a:t> РОДИТЕЛИ ОБЯЗАНЫ:</a:t>
            </a:r>
          </a:p>
          <a:p>
            <a:r>
              <a:rPr lang="ru-RU" altLang="en-US"/>
              <a:t>1.     Не допускать пребывания в общественных местах без их сопровождения детей и подростков в возрасте:</a:t>
            </a:r>
          </a:p>
          <a:p>
            <a:r>
              <a:rPr lang="ru-RU" altLang="en-US"/>
              <a:t>- до 7 лет – круглосуточно;</a:t>
            </a:r>
          </a:p>
          <a:p>
            <a:r>
              <a:rPr lang="ru-RU" altLang="en-US"/>
              <a:t>- от 7 до 14 лет – с 21 часа до 6 часов утра;</a:t>
            </a:r>
          </a:p>
          <a:p>
            <a:r>
              <a:rPr lang="ru-RU" altLang="en-US"/>
              <a:t>- от 14 до 18 лет – от 22 часов до 6 часов.</a:t>
            </a:r>
          </a:p>
          <a:p>
            <a:r>
              <a:rPr lang="ru-RU" altLang="en-US"/>
              <a:t>2.     Не допускать нахождения несовершеннолетних в учебное время в интернет-залах, игровых клубах, кафе, барах, ресторанах, кинотеатрах и других развлекательных учреждениях.</a:t>
            </a:r>
          </a:p>
          <a:p>
            <a:r>
              <a:rPr lang="ru-RU" altLang="en-US"/>
              <a:t>3.     Не допускать пребывания без их сопровождения детей и подростков в организациях общественного питания, где производится распитие алкогольной и спиртосодержащей продукции, пива и напитков, изготовляемых на его основе.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Взаимодействие с родителями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/>
              <a:t>Взаимодействие семьи и школы необходимо для </a:t>
            </a:r>
          </a:p>
          <a:p>
            <a:pPr marL="0" indent="0">
              <a:buNone/>
            </a:pPr>
            <a:r>
              <a:rPr lang="ru-RU" altLang="en-US"/>
              <a:t>   психологического здоровья ребенка. </a:t>
            </a:r>
          </a:p>
          <a:p>
            <a:r>
              <a:rPr lang="ru-RU" altLang="en-US"/>
              <a:t>В чем особенность взаимодействия семьи и школы?   Прежде всего в изучении условий жизни и стилявоспитания в семье.</a:t>
            </a:r>
          </a:p>
          <a:p>
            <a:endParaRPr lang="ru-RU" altLang="en-US"/>
          </a:p>
          <a:p>
            <a:endParaRPr lang="ru-RU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Индивидуальная консультация</a:t>
            </a:r>
          </a:p>
        </p:txBody>
      </p:sp>
      <p:graphicFrame>
        <p:nvGraphicFramePr>
          <p:cNvPr id="4" name="Замещающее содержимое 3"/>
          <p:cNvGraphicFramePr>
            <a:graphicFrameLocks noGrp="1"/>
          </p:cNvGraphicFramePr>
          <p:nvPr>
            <p:ph idx="1"/>
          </p:nvPr>
        </p:nvGraphicFramePr>
        <p:xfrm>
          <a:off x="647700" y="1825625"/>
          <a:ext cx="10515600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/>
                <a:gridCol w="5257800"/>
              </a:tblGrid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Вопрос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/>
                        <a:t>ответ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 sz="160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1.Опишите ситуацию Вас волнующую.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 sz="160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2.Что хотите улучшить</a:t>
                      </a:r>
                      <a:r>
                        <a:rPr lang="en-US" altLang="ru-RU" sz="160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 sz="160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3.Что Вам дадут такие результаты</a:t>
                      </a:r>
                      <a:r>
                        <a:rPr lang="en-US" altLang="ru-RU" sz="160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 sz="160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4.Воспитание для Вас это что</a:t>
                      </a:r>
                      <a:r>
                        <a:rPr lang="en-US" altLang="ru-RU" sz="160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 sz="160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5.Каким Вы хотите видеть своего ребенка в 25-30 </a:t>
                      </a:r>
                      <a:r>
                        <a:rPr lang="en-US" altLang="ru-RU" sz="160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altLang="en-US" sz="160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6.Что Вы можете сделать уже сегодня</a:t>
                      </a:r>
                      <a:r>
                        <a:rPr lang="en-US" altLang="ru-RU" sz="1600">
                          <a:latin typeface="Calibri Light" panose="020F0302020204030204" pitchFamily="34" charset="0"/>
                          <a:cs typeface="Calibri Light" panose="020F0302020204030204" pitchFamily="34" charset="0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ru-RU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Data Pie Charts">
  <a:themeElements>
    <a:clrScheme name="Data Pie Chart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9900"/>
      </a:accent1>
      <a:accent2>
        <a:srgbClr val="99CC00"/>
      </a:accent2>
      <a:accent3>
        <a:srgbClr val="FFFFFF"/>
      </a:accent3>
      <a:accent4>
        <a:srgbClr val="000000"/>
      </a:accent4>
      <a:accent5>
        <a:srgbClr val="AACAAA"/>
      </a:accent5>
      <a:accent6>
        <a:srgbClr val="8AB900"/>
      </a:accent6>
      <a:hlink>
        <a:srgbClr val="CC3300"/>
      </a:hlink>
      <a:folHlink>
        <a:srgbClr val="996600"/>
      </a:folHlink>
    </a:clrScheme>
    <a:fontScheme name="Data Pie Chart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Data Pie Char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 Pie Char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 Pie Char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 Pie Char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 Pie Char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 Pie Char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 Pie Chart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990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8AB900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448</Words>
  <Application>Microsoft Office PowerPoint</Application>
  <PresentationFormat>Произвольный</PresentationFormat>
  <Paragraphs>99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Data Pie Charts</vt:lpstr>
      <vt:lpstr>Взаимодействие с родителями в вопросе профилактики правонарушений и беспризорности среди подростков</vt:lpstr>
      <vt:lpstr>Цели профилактической работы</vt:lpstr>
      <vt:lpstr>Задачи профилактической работы</vt:lpstr>
      <vt:lpstr>Принципы деятельности по профилактике безнадзорности и правонаоушений</vt:lpstr>
      <vt:lpstr>Законы</vt:lpstr>
      <vt:lpstr>Памятка для родителей и детей</vt:lpstr>
      <vt:lpstr>Раздаточный материал</vt:lpstr>
      <vt:lpstr>Взаимодействие с родителями</vt:lpstr>
      <vt:lpstr>Индивидуальная консультация</vt:lpstr>
      <vt:lpstr>Практическая работа с родителями</vt:lpstr>
      <vt:lpstr>Тест Пирамида Маслоу </vt:lpstr>
      <vt:lpstr>жизненно важные потребности </vt:lpstr>
      <vt:lpstr>Определим стиль воспитания</vt:lpstr>
      <vt:lpstr>Авторитарный стль </vt:lpstr>
      <vt:lpstr>Либеральный стиль</vt:lpstr>
      <vt:lpstr>Демократический стиль </vt:lpstr>
      <vt:lpstr>Презентацию подготовила и првела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Наталья</dc:creator>
  <cp:lastModifiedBy>Наталья</cp:lastModifiedBy>
  <cp:revision>15</cp:revision>
  <dcterms:created xsi:type="dcterms:W3CDTF">2024-02-25T13:28:00Z</dcterms:created>
  <dcterms:modified xsi:type="dcterms:W3CDTF">2024-02-27T06:04:48Z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1049-11.2.0.11225</vt:lpwstr>
  </property>
  <property fmtid="{D5CDD505-2E9C-101B-9397-08002B2CF9AE}" pid="3" name="ICV">
    <vt:lpwstr>5D03A442F3A9413FB46A5577C92C3EDE</vt:lpwstr>
  </property>
</Properties>
</file>